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handoutMasterIdLst>
    <p:handoutMasterId r:id="rId56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41" r:id="rId8"/>
    <p:sldId id="1097" r:id="rId9"/>
    <p:sldId id="1353" r:id="rId10"/>
    <p:sldId id="1354" r:id="rId11"/>
    <p:sldId id="1386" r:id="rId12"/>
    <p:sldId id="1387" r:id="rId13"/>
    <p:sldId id="1390" r:id="rId14"/>
    <p:sldId id="1388" r:id="rId15"/>
    <p:sldId id="1417" r:id="rId16"/>
    <p:sldId id="1357" r:id="rId17"/>
    <p:sldId id="1389" r:id="rId18"/>
    <p:sldId id="1378" r:id="rId19"/>
    <p:sldId id="1392" r:id="rId20"/>
    <p:sldId id="1393" r:id="rId21"/>
    <p:sldId id="1407" r:id="rId22"/>
    <p:sldId id="1408" r:id="rId23"/>
    <p:sldId id="1409" r:id="rId24"/>
    <p:sldId id="1410" r:id="rId25"/>
    <p:sldId id="1411" r:id="rId26"/>
    <p:sldId id="1412" r:id="rId27"/>
    <p:sldId id="1361" r:id="rId28"/>
    <p:sldId id="1395" r:id="rId29"/>
    <p:sldId id="1396" r:id="rId30"/>
    <p:sldId id="1398" r:id="rId31"/>
    <p:sldId id="1313" r:id="rId32"/>
    <p:sldId id="1415" r:id="rId33"/>
    <p:sldId id="1414" r:id="rId34"/>
    <p:sldId id="1416" r:id="rId35"/>
    <p:sldId id="1367" r:id="rId36"/>
    <p:sldId id="1315" r:id="rId37"/>
    <p:sldId id="1316" r:id="rId38"/>
    <p:sldId id="1368" r:id="rId39"/>
    <p:sldId id="1401" r:id="rId40"/>
    <p:sldId id="1400" r:id="rId41"/>
    <p:sldId id="1402" r:id="rId42"/>
    <p:sldId id="1369" r:id="rId43"/>
    <p:sldId id="1370" r:id="rId44"/>
    <p:sldId id="1403" r:id="rId45"/>
    <p:sldId id="1371" r:id="rId46"/>
    <p:sldId id="1404" r:id="rId47"/>
    <p:sldId id="1372" r:id="rId48"/>
    <p:sldId id="1405" r:id="rId49"/>
    <p:sldId id="1419" r:id="rId50"/>
    <p:sldId id="1420" r:id="rId51"/>
    <p:sldId id="1373" r:id="rId52"/>
    <p:sldId id="1406" r:id="rId53"/>
    <p:sldId id="1374" r:id="rId54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336600"/>
    <a:srgbClr val="FF0000"/>
    <a:srgbClr val="339933"/>
    <a:srgbClr val="FFFFCC"/>
    <a:srgbClr val="C99447"/>
    <a:srgbClr val="2AD09D"/>
    <a:srgbClr val="FF9999"/>
    <a:srgbClr val="93B1D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6909" autoAdjust="0"/>
  </p:normalViewPr>
  <p:slideViewPr>
    <p:cSldViewPr>
      <p:cViewPr varScale="1">
        <p:scale>
          <a:sx n="82" d="100"/>
          <a:sy n="82" d="100"/>
        </p:scale>
        <p:origin x="1680" y="72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hyperlink" Target="https://cdata2.tsherpa.co.kr/tsherpa/MultiMedia/Flash/2020/curri/index.html?flashxmlnum=yuni4856&amp;classa=A8-C1-31-MM-MM-04-02-01-0-0-0-0&amp;classno=MM_31_04/suh_0301_01_0001/suh_0301_01_0001_203_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24.html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2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8.png"/><Relationship Id="rId5" Type="http://schemas.openxmlformats.org/officeDocument/2006/relationships/image" Target="../media/image53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66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image" Target="../media/image62.png"/><Relationship Id="rId9" Type="http://schemas.openxmlformats.org/officeDocument/2006/relationships/image" Target="../media/image35.png"/><Relationship Id="rId1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53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12" Type="http://schemas.openxmlformats.org/officeDocument/2006/relationships/image" Target="../media/image36.png"/><Relationship Id="rId2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75.png"/><Relationship Id="rId9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5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74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6.png"/><Relationship Id="rId7" Type="http://schemas.openxmlformats.org/officeDocument/2006/relationships/image" Target="../media/image5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64.png"/><Relationship Id="rId5" Type="http://schemas.openxmlformats.org/officeDocument/2006/relationships/image" Target="../media/image70.png"/><Relationship Id="rId10" Type="http://schemas.openxmlformats.org/officeDocument/2006/relationships/image" Target="../media/image78.png"/><Relationship Id="rId4" Type="http://schemas.openxmlformats.org/officeDocument/2006/relationships/image" Target="../media/image53.png"/><Relationship Id="rId9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jmp1130&amp;classa=A8-C1-31-MM-MM-04-02-04-0-0-0-0&amp;classno=MM_31_04/suh_0301_01_0004/suh_0301_01_0004_401_1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19040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2022.01.17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2022.02.09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2022.02.12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9969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6619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6395524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363547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46811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822359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301938" y="2214628"/>
            <a:ext cx="693998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36" y="2060848"/>
            <a:ext cx="360000" cy="355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12       4=3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별도 박스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내 텍스트 색상은 빨간색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나눗셈식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읽기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천재교과서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배경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칠판색과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1943708" y="2339121"/>
            <a:ext cx="409833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18756" y="1520788"/>
            <a:ext cx="6285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2189615"/>
            <a:ext cx="709870" cy="2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76" y="2228634"/>
            <a:ext cx="360000" cy="35500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63714" y="5160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931675" y="3599261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20" y="3442322"/>
            <a:ext cx="360000" cy="35500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 bwMode="auto">
          <a:xfrm>
            <a:off x="3478444" y="3599261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44" y="3442322"/>
            <a:ext cx="360000" cy="3550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 bwMode="auto">
          <a:xfrm>
            <a:off x="2510120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36" y="3993993"/>
            <a:ext cx="360000" cy="355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1551" y="2960948"/>
            <a:ext cx="340609" cy="29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297724" y="2747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_x199739360" descr="EMB000018681f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232585" y="2384884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0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캐릭터를 클릭하면 상단에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또는 다른 캐릭터 클릭 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cdata2.tsherpa.co.kr/tsherpa/MultiMedia/Flash/2020/curri/index.html?flashxmlnum=yuni4856&amp;classa=A8-C1-31-MM-MM-04-02-01-0-0-0-0&amp;classno=MM_31_04/suh_0301_01_0001/suh_0301_01_0001_203_1.html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참고 링크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모서리가 둥근 사각형 설명선 61"/>
          <p:cNvSpPr/>
          <p:nvPr/>
        </p:nvSpPr>
        <p:spPr>
          <a:xfrm>
            <a:off x="4513084" y="1772816"/>
            <a:ext cx="2291164" cy="1373847"/>
          </a:xfrm>
          <a:prstGeom prst="wedgeRoundRectCallout">
            <a:avLst>
              <a:gd name="adj1" fmla="val 28193"/>
              <a:gd name="adj2" fmla="val 611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600" dirty="0" smtClean="0">
                <a:latin typeface="+mn-ea"/>
              </a:rPr>
              <a:t>÷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461164" y="26928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>
            <a:spLocks noChangeArrowheads="1"/>
          </p:cNvSpPr>
          <p:nvPr/>
        </p:nvSpPr>
        <p:spPr bwMode="auto">
          <a:xfrm>
            <a:off x="7095334" y="3800602"/>
            <a:ext cx="1971702" cy="116955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000" dirty="0" smtClean="0">
                <a:latin typeface="+mn-ea"/>
              </a:rPr>
              <a:t>÷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r>
              <a:rPr lang="en-US" altLang="ko-KR" sz="100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와 같은 계산을 나눗셈이라 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12</a:t>
            </a:r>
            <a:r>
              <a:rPr lang="en-US" altLang="ko-KR" sz="1000" dirty="0">
                <a:latin typeface="+mn-ea"/>
              </a:rPr>
              <a:t>÷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4=3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 같은 식을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나눗셈식이라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_x199739360" descr="EMB000018681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64" y="3260887"/>
            <a:ext cx="754662" cy="12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19769" y="1572267"/>
            <a:ext cx="5004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12 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같습니다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               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나눈      이라고 합니다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1371897" y="2366102"/>
            <a:ext cx="176420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12÷4=3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098" y="2209163"/>
            <a:ext cx="360000" cy="35500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42888" y="3050178"/>
            <a:ext cx="699889" cy="403915"/>
            <a:chOff x="2559672" y="854955"/>
            <a:chExt cx="827878" cy="477778"/>
          </a:xfrm>
        </p:grpSpPr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2566729" y="873901"/>
              <a:ext cx="820821" cy="40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3" y="2395240"/>
            <a:ext cx="1007876" cy="43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47912" y="2438110"/>
            <a:ext cx="101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나눗셈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식</a:t>
            </a:r>
            <a:endParaRPr lang="ko-KR" altLang="en-US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71500" y="22180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1862" y="29110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1028248" y="3014174"/>
            <a:ext cx="352689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65" y="2875198"/>
            <a:ext cx="360000" cy="355000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 bwMode="auto">
          <a:xfrm>
            <a:off x="867841" y="3561316"/>
            <a:ext cx="1840145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986" y="3404377"/>
            <a:ext cx="360000" cy="355000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 bwMode="auto">
          <a:xfrm>
            <a:off x="3446693" y="3561316"/>
            <a:ext cx="1371961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93" y="3404377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2488021" y="4192547"/>
            <a:ext cx="4281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20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37" y="3993993"/>
            <a:ext cx="360000" cy="355000"/>
          </a:xfrm>
          <a:prstGeom prst="rect">
            <a:avLst/>
          </a:prstGeom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5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864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그룹 3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2982"/>
            <a:ext cx="6643885" cy="277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231346" y="125982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553177" y="51695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87598" y="12059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5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드래그하여 아래 색상 박스에 옮기기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app\resource\contents\lesson03\ops\3\3_1_05.html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말 줄임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페이지에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55" name="타원 54"/>
          <p:cNvSpPr/>
          <p:nvPr/>
        </p:nvSpPr>
        <p:spPr>
          <a:xfrm>
            <a:off x="4346991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9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6029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3_1_5_card.png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2" name="그림 91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49" y="3322565"/>
            <a:ext cx="430471" cy="43047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78BCD9F-6DB8-45A3-B856-782DFCCCB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49" y="3334490"/>
            <a:ext cx="430471" cy="430471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1910467" y="32660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21606" y="32738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257103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888855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0656" y="3753076"/>
            <a:ext cx="1970987" cy="14041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말 줄임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여러 가지 방법으로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3" y="2526228"/>
            <a:ext cx="6586157" cy="65074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38" name="그룹 37"/>
          <p:cNvGrpSpPr/>
          <p:nvPr/>
        </p:nvGrpSpPr>
        <p:grpSpPr>
          <a:xfrm>
            <a:off x="4562867" y="2188828"/>
            <a:ext cx="2346667" cy="227347"/>
            <a:chOff x="4421577" y="2197503"/>
            <a:chExt cx="2346667" cy="22734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</a:t>
              </a:r>
              <a:r>
                <a:rPr lang="ko-KR" altLang="en-US" sz="11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213613"/>
            <a:ext cx="1080000" cy="33962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2" y="3284984"/>
            <a:ext cx="838426" cy="706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041" y="3295270"/>
            <a:ext cx="811498" cy="6737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7041" y="3306617"/>
            <a:ext cx="876882" cy="698447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491955" y="2173416"/>
            <a:ext cx="2295102" cy="1003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FD23CB-6379-403F-BC3A-9D57C9BCA2FC}"/>
              </a:ext>
            </a:extLst>
          </p:cNvPr>
          <p:cNvSpPr/>
          <p:nvPr/>
        </p:nvSpPr>
        <p:spPr>
          <a:xfrm>
            <a:off x="438995" y="2124886"/>
            <a:ext cx="2512825" cy="10520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나는 카드가 남지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않을 때까지 한 장씩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 볼래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flipV="1">
            <a:off x="1446809" y="3204503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60407" y="2379138"/>
            <a:ext cx="2295102" cy="8058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3FD23CB-6379-403F-BC3A-9D57C9BCA2FC}"/>
              </a:ext>
            </a:extLst>
          </p:cNvPr>
          <p:cNvSpPr/>
          <p:nvPr/>
        </p:nvSpPr>
        <p:spPr>
          <a:xfrm>
            <a:off x="4507447" y="2426572"/>
            <a:ext cx="2512825" cy="75836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방법은</a:t>
            </a:r>
            <a:endParaRPr lang="en-US" altLang="ko-KR" sz="1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뭐가 있을까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이등변 삼각형 72"/>
          <p:cNvSpPr/>
          <p:nvPr/>
        </p:nvSpPr>
        <p:spPr>
          <a:xfrm flipV="1">
            <a:off x="5515261" y="3176972"/>
            <a:ext cx="90011" cy="204227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명이 카드를 몇 장씩 가지게 되나요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113664" y="2312876"/>
            <a:ext cx="774260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624" y="2159096"/>
            <a:ext cx="360000" cy="355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5212380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87624" y="2888940"/>
            <a:ext cx="4872706" cy="2379255"/>
            <a:chOff x="1187624" y="3245989"/>
            <a:chExt cx="4872706" cy="237925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62"/>
            <a:stretch/>
          </p:blipFill>
          <p:spPr bwMode="auto">
            <a:xfrm>
              <a:off x="1187624" y="3245989"/>
              <a:ext cx="4872706" cy="2379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511660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한 명이 갖는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49925" y="4082550"/>
              <a:ext cx="1090027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582898" y="4082550"/>
              <a:ext cx="1033218" cy="457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카드를 나누어</a:t>
              </a:r>
              <a:endPara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갖는 사람의 수</a:t>
              </a:r>
              <a:endPara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829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명이 똑같이 나누어 가지려면 한 명이 몇 장씩 가져야 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5254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3_1_5_05.png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‘3’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‘5’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클릭 시 연결 선이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선은 처음부터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389043" y="1820143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나타내고 각 수가 뜻하는 것을 알아보세요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99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43322" y="147080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18870" y="141091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792609" y="14724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760632" y="141527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3896" y="14736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19444" y="142326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76" y="2795824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53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직선 연결선 55"/>
          <p:cNvCxnSpPr>
            <a:endCxn id="58" idx="2"/>
          </p:cNvCxnSpPr>
          <p:nvPr/>
        </p:nvCxnSpPr>
        <p:spPr>
          <a:xfrm flipV="1">
            <a:off x="2179596" y="2967010"/>
            <a:ext cx="2470610" cy="6412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5487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직선 연결선 59"/>
          <p:cNvCxnSpPr/>
          <p:nvPr/>
        </p:nvCxnSpPr>
        <p:spPr>
          <a:xfrm>
            <a:off x="3549445" y="2890684"/>
            <a:ext cx="1493750" cy="7175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51" y="3532496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57" y="353249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96779" y="1302386"/>
            <a:ext cx="1013650" cy="254406"/>
            <a:chOff x="5253413" y="2035940"/>
            <a:chExt cx="1226799" cy="30790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5" name="타원 84"/>
          <p:cNvSpPr/>
          <p:nvPr/>
        </p:nvSpPr>
        <p:spPr>
          <a:xfrm>
            <a:off x="715331" y="21701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941937" y="243470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＝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03604" y="2445561"/>
            <a:ext cx="342056" cy="263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÷</a:t>
            </a:r>
            <a:endParaRPr lang="ko-KR" altLang="en-US" sz="1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139952" y="2298618"/>
            <a:ext cx="26389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061704" y="2244990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1869" y="2252151"/>
            <a:ext cx="5216315" cy="2867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57" y="2782825"/>
            <a:ext cx="156411" cy="1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704464" y="14841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734694" y="143374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그림</a:t>
            </a:r>
            <a:endParaRPr lang="en-US" altLang="ko-KR" sz="11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095184" y="2384341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828" y="2230561"/>
            <a:ext cx="360000" cy="35500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 bwMode="auto">
          <a:xfrm>
            <a:off x="3273304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3948" y="2240868"/>
            <a:ext cx="360000" cy="35500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 bwMode="auto">
          <a:xfrm>
            <a:off x="4391980" y="2394648"/>
            <a:ext cx="618944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24" y="2240868"/>
            <a:ext cx="360000" cy="355000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2685450" y="2922908"/>
            <a:ext cx="353197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8013" y="2008432"/>
            <a:ext cx="6213554" cy="3148760"/>
            <a:chOff x="418013" y="1714899"/>
            <a:chExt cx="6213554" cy="314876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36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83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79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8209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2431598" y="5246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8765" y="51854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03548" y="19583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띄어쓰기 수정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활동 영상 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8"/>
              </a:rPr>
              <a:t>http://cdata.tsherpa.co.kr/tsherpa/MultiMedia/Flash/2020/curri/index.html?flashxmlnum=soboro2&amp;classa=A8-C1-62-KK-KA-02-03-04-0-0-0-0&amp;classno=AA_SAMPLE/nproto_sample/DA/nproto_cmn_924.html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15" y="1615291"/>
            <a:ext cx="1168310" cy="3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425611" y="1488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5895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3_1_6_01.png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17" y="4689054"/>
            <a:ext cx="462428" cy="462428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379050" y="4660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5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24" name="직사각형 23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삽화는 최대한 크게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988497" y="3806322"/>
            <a:ext cx="2722343" cy="52277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7336" y="1384279"/>
            <a:ext cx="6834909" cy="3810000"/>
            <a:chOff x="418013" y="1714899"/>
            <a:chExt cx="6213554" cy="3148760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13" y="1714899"/>
              <a:ext cx="6213554" cy="3148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2159732" y="1910435"/>
              <a:ext cx="2264316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우리 친구들은 모두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명이네요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관찰실에서는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체험실에서는</a:t>
              </a:r>
              <a:endParaRPr lang="en-US" altLang="ko-KR" sz="11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모둠으로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00" dirty="0">
                  <a:latin typeface="맑은 고딕" pitchFamily="50" charset="-127"/>
                  <a:ea typeface="맑은 고딕" pitchFamily="50" charset="-127"/>
                </a:rPr>
                <a:t>앉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으세요</a:t>
              </a:r>
              <a:r>
                <a:rPr lang="en-US" altLang="ko-KR" sz="11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298739" y="2804137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관찰실에서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896036" y="2636912"/>
              <a:ext cx="1546558" cy="62486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체험실에서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한 </a:t>
              </a:r>
              <a:r>
                <a:rPr lang="ko-KR" altLang="en-US" sz="1100" dirty="0" err="1" smtClean="0">
                  <a:latin typeface="맑은 고딕" pitchFamily="50" charset="-127"/>
                  <a:ea typeface="맑은 고딕" pitchFamily="50" charset="-127"/>
                </a:rPr>
                <a:t>모둠은</a:t>
              </a:r>
              <a:r>
                <a:rPr lang="ko-KR" altLang="en-US" sz="1100" dirty="0" smtClean="0">
                  <a:latin typeface="맑은 고딕" pitchFamily="50" charset="-127"/>
                  <a:ea typeface="맑은 고딕" pitchFamily="50" charset="-127"/>
                </a:rPr>
                <a:t> 몇 명씩일까</a:t>
              </a:r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323528" y="123371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8098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4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28497"/>
              </p:ext>
            </p:extLst>
          </p:nvPr>
        </p:nvGraphicFramePr>
        <p:xfrm>
          <a:off x="179388" y="654012"/>
          <a:ext cx="8774172" cy="5669056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과자 나누기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나누어야 하는 상황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똑같이 나누는 방법 확인하기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알기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나누어지는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나누는 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몫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다양한 방법으로 똑같이 나누기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나눗셈식으로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나타내기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묶어서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모둠의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학생 수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그림을 그리고 묶어서 몫 구하기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수직선으로의 표현 확인하기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_204_1.html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42~43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_205_1.html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suh_h_0301_03_0203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3"/>
            <a:ext cx="6918956" cy="59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대화를 읽고 물음에 답해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21~23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 약물 클릭 시 팝업 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24~26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57168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56" y="537116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02" y="537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0079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39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58" y="2473831"/>
            <a:ext cx="1884594" cy="1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1624384" y="4448435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03203" y="4448435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402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3_1_6_03.png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타원 90"/>
          <p:cNvSpPr/>
          <p:nvPr/>
        </p:nvSpPr>
        <p:spPr>
          <a:xfrm>
            <a:off x="6579718" y="52611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50595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472912" y="43023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68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50" y="4096487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43"/>
          <p:cNvSpPr txBox="1"/>
          <p:nvPr/>
        </p:nvSpPr>
        <p:spPr>
          <a:xfrm>
            <a:off x="4973949" y="1562418"/>
            <a:ext cx="1938311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돋보기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하여 물음에 답해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0" name="타원 99"/>
          <p:cNvSpPr/>
          <p:nvPr/>
        </p:nvSpPr>
        <p:spPr>
          <a:xfrm>
            <a:off x="4825680" y="13767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8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284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85" y="206993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07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096852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2331246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341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3_1_6_02.png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91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1902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6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719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타원 47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5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57" name="직사각형 56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84521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787983" y="944724"/>
            <a:ext cx="789304" cy="384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Picture 3" descr="D:\한대희 3-1 지도서\app\resource\contents\lesson03\ops\3\images\3_1\3_1_6_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15504" cy="71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2" name="그룹 71"/>
          <p:cNvGrpSpPr/>
          <p:nvPr/>
        </p:nvGrpSpPr>
        <p:grpSpPr>
          <a:xfrm>
            <a:off x="1690959" y="1994716"/>
            <a:ext cx="3853315" cy="3034481"/>
            <a:chOff x="1336702" y="905834"/>
            <a:chExt cx="4359894" cy="3433411"/>
          </a:xfrm>
        </p:grpSpPr>
        <p:pic>
          <p:nvPicPr>
            <p:cNvPr id="73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1336702" y="920214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238699" y="915062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3125618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044557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937266" y="924895"/>
              <a:ext cx="759330" cy="3414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60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23" y="55140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0" y="558127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1" y="551408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7296" y="556795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5121" y="557086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/>
          <p:cNvSpPr/>
          <p:nvPr/>
        </p:nvSpPr>
        <p:spPr>
          <a:xfrm>
            <a:off x="2470095" y="53414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2050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60" y="214194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2934989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08" y="37418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6" y="4541450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5679618" y="19524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60" y="5370610"/>
            <a:ext cx="1080000" cy="339623"/>
          </a:xfrm>
          <a:prstGeom prst="rect">
            <a:avLst/>
          </a:prstGeom>
        </p:spPr>
      </p:pic>
      <p:sp>
        <p:nvSpPr>
          <p:cNvPr id="63" name="타원 62"/>
          <p:cNvSpPr/>
          <p:nvPr/>
        </p:nvSpPr>
        <p:spPr>
          <a:xfrm>
            <a:off x="5660763" y="5248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5708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3_1_6_03.png  /  3_1_6_04.png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7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손가락 버튼을 클릭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 빨간색 정답 선이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정답 선은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0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237750" y="4943663"/>
            <a:ext cx="840546" cy="537565"/>
            <a:chOff x="6012160" y="1660849"/>
            <a:chExt cx="840546" cy="537565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명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5790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6" y="554869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44" y="548150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034" y="55382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6956" y="555129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50740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모둠은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몇 명씩인가요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47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1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9" name="직사각형 8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ko-KR" altLang="en-U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387359" y="4943663"/>
            <a:ext cx="840546" cy="537565"/>
            <a:chOff x="6012160" y="1660849"/>
            <a:chExt cx="840546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6" name="TextBox 43"/>
          <p:cNvSpPr txBox="1"/>
          <p:nvPr/>
        </p:nvSpPr>
        <p:spPr>
          <a:xfrm>
            <a:off x="3015270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÷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314619" y="4943663"/>
            <a:ext cx="840546" cy="537565"/>
            <a:chOff x="6012160" y="1660849"/>
            <a:chExt cx="840546" cy="537565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TextBox 43"/>
          <p:cNvSpPr txBox="1"/>
          <p:nvPr/>
        </p:nvSpPr>
        <p:spPr>
          <a:xfrm>
            <a:off x="3972165" y="5096507"/>
            <a:ext cx="2993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71514" y="4943663"/>
            <a:ext cx="840546" cy="537565"/>
            <a:chOff x="6012160" y="1660849"/>
            <a:chExt cx="840546" cy="537565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6012160" y="1833284"/>
              <a:ext cx="6605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706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376353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5725803" y="52303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107" y="5487779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49936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39" y="554805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74" y="554913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5432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70284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슬라이드 참고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87983" y="933082"/>
            <a:ext cx="789304" cy="384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모둠</a:t>
            </a:r>
            <a:endParaRPr lang="en-US" altLang="ko-KR" sz="19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 descr="D:\한대희 3-1 지도서\app\resource\contents\lesson03\ops\3\images\3_1\3_1_6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764704"/>
            <a:ext cx="722116" cy="7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23528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나눗셈식으로 나타내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9" y="1688411"/>
            <a:ext cx="139494" cy="15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1635942" y="1990454"/>
            <a:ext cx="3908166" cy="3022722"/>
            <a:chOff x="1336702" y="905834"/>
            <a:chExt cx="4379490" cy="3387262"/>
          </a:xfrm>
        </p:grpSpPr>
        <p:pic>
          <p:nvPicPr>
            <p:cNvPr id="54" name="Picture 2" descr="D:\한대희 3-1 지도서\app\resource\contents\lesson03\ops\3\images\3_1\3_1_6_04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30" y="905834"/>
              <a:ext cx="4287888" cy="338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모서리가 둥근 직사각형 54"/>
            <p:cNvSpPr/>
            <p:nvPr/>
          </p:nvSpPr>
          <p:spPr>
            <a:xfrm>
              <a:off x="1336702" y="920214"/>
              <a:ext cx="4327216" cy="62605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356366" y="17987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56366" y="2702986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388976" y="3598980"/>
              <a:ext cx="4327216" cy="6941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77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04964"/>
            <a:ext cx="6161551" cy="208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개의      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묶음으로 똑같이 나누어 그려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79772" y="1251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3" name="직사각형 42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89" y="1762645"/>
            <a:ext cx="324375" cy="3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523906"/>
            <a:ext cx="6549422" cy="50905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grpSp>
        <p:nvGrpSpPr>
          <p:cNvPr id="72" name="그룹 71"/>
          <p:cNvGrpSpPr/>
          <p:nvPr/>
        </p:nvGrpSpPr>
        <p:grpSpPr>
          <a:xfrm>
            <a:off x="4143258" y="2188828"/>
            <a:ext cx="2724064" cy="263070"/>
            <a:chOff x="4001968" y="2197503"/>
            <a:chExt cx="2724064" cy="263070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4001968" y="2197503"/>
              <a:ext cx="2724064" cy="263070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○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주머니에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4070670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483374" y="20968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88745" y="23946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동그라미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○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○을 드래그하여 주머니에 옮김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\app\resource\contents\lesson03\ops\3\3_1_07.html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버튼을 클릭하면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타원 53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75020" y="15137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9310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442" y="4158908"/>
            <a:ext cx="1723384" cy="6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칸의 띠를 세 부분으로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3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각각의 손가락 버튼을 클릭 시 아래의 정답 선이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 저작물의 효과와 동일하게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5869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6" y="2456892"/>
            <a:ext cx="6760294" cy="79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359532" y="31599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51520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6999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63685" y="2639234"/>
            <a:ext cx="2124236" cy="43204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0" y="301169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92" y="305298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84752" y="1579166"/>
            <a:ext cx="1251889" cy="361329"/>
            <a:chOff x="7488195" y="1952836"/>
            <a:chExt cx="1251889" cy="361329"/>
          </a:xfrm>
        </p:grpSpPr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195" y="1952836"/>
              <a:ext cx="374712" cy="36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796" y="1952836"/>
              <a:ext cx="239288" cy="324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오른쪽 화살표 45"/>
            <p:cNvSpPr/>
            <p:nvPr/>
          </p:nvSpPr>
          <p:spPr>
            <a:xfrm>
              <a:off x="7965044" y="2086201"/>
              <a:ext cx="384633" cy="162018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78753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39.jpg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\app\resource\data\03\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교수 학습 자료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도형 그림 자료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수직선 위의 빈칸을 채워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텍스트의 크기는 수직선에 맞추기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88607" y="139758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356630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839894" y="139879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815442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89181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5257204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740468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716016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489" y="2901292"/>
            <a:ext cx="6362429" cy="1283792"/>
            <a:chOff x="381489" y="2901292"/>
            <a:chExt cx="6362429" cy="128379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89" y="2901292"/>
              <a:ext cx="6323543" cy="1283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403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48595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256807" y="3753036"/>
              <a:ext cx="423205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22342" y="3753036"/>
              <a:ext cx="721576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9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325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724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068" y="3049923"/>
              <a:ext cx="4953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타원 50"/>
          <p:cNvSpPr/>
          <p:nvPr/>
        </p:nvSpPr>
        <p:spPr>
          <a:xfrm>
            <a:off x="427310" y="2810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0325" y="304992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3239852" y="3042433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179077" y="3042432"/>
            <a:ext cx="495300" cy="49326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18159" y="2960948"/>
            <a:ext cx="518393" cy="510095"/>
            <a:chOff x="1398495" y="2957268"/>
            <a:chExt cx="518393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139849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6888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312619" y="2960948"/>
            <a:ext cx="538057" cy="510095"/>
            <a:chOff x="3307355" y="2957268"/>
            <a:chExt cx="538057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307355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5412" y="2957268"/>
              <a:ext cx="360000" cy="3550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277743" y="2960948"/>
            <a:ext cx="518393" cy="510095"/>
            <a:chOff x="5258079" y="2957268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5258079" y="3134768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6472" y="2957268"/>
              <a:ext cx="360000" cy="355000"/>
            </a:xfrm>
            <a:prstGeom prst="rect">
              <a:avLst/>
            </a:prstGeom>
          </p:spPr>
        </p:pic>
      </p:grpSp>
      <p:graphicFrame>
        <p:nvGraphicFramePr>
          <p:cNvPr id="7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00514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3_1_7_02.sgv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14157" r="22842" b="10734"/>
          <a:stretch/>
        </p:blipFill>
        <p:spPr bwMode="auto">
          <a:xfrm>
            <a:off x="62904" y="864807"/>
            <a:ext cx="6842721" cy="47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16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과자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8289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3_1_1_ani.mp4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65312" y="894493"/>
            <a:ext cx="6918956" cy="76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2275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43"/>
          <p:cNvSpPr txBox="1"/>
          <p:nvPr/>
        </p:nvSpPr>
        <p:spPr>
          <a:xfrm>
            <a:off x="389043" y="174813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9042" y="97143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으로 나누면 몇이 되는지 여러 가지 방법으로 나타내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798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04164" y="2120196"/>
            <a:ext cx="784932" cy="510095"/>
            <a:chOff x="3349457" y="4036173"/>
            <a:chExt cx="784932" cy="510095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3599892" y="2120196"/>
            <a:ext cx="518393" cy="510095"/>
            <a:chOff x="3615996" y="4036173"/>
            <a:chExt cx="518393" cy="510095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4305635" y="2120196"/>
            <a:ext cx="518393" cy="510095"/>
            <a:chOff x="3615996" y="4036173"/>
            <a:chExt cx="518393" cy="510095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spc="-15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6395524" y="139758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363547" y="134996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846811" y="139879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822359" y="133890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296098" y="140041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264121" y="134326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747385" y="140162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722933" y="135125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985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898892" y="2185700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6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각각의 손가락 약물 클릭 시 빨간색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소발문에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정답 칸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655676" y="1715310"/>
            <a:ext cx="518393" cy="561562"/>
            <a:chOff x="3615996" y="3984706"/>
            <a:chExt cx="518393" cy="561562"/>
          </a:xfrm>
        </p:grpSpPr>
        <p:sp>
          <p:nvSpPr>
            <p:cNvPr id="76" name="직사각형 75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4389" y="3984706"/>
              <a:ext cx="360000" cy="35500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타원 96"/>
          <p:cNvSpPr/>
          <p:nvPr/>
        </p:nvSpPr>
        <p:spPr>
          <a:xfrm>
            <a:off x="5577534" y="13909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572533" y="2312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1901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78" y="2341005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3" y="2356976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10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67" y="2366808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1445911" y="17403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655676" y="1944277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63" y="2398450"/>
            <a:ext cx="2167124" cy="259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087540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57773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80287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2570484" y="2461006"/>
            <a:ext cx="431909" cy="246309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상자에      개씩 담을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67">
              <a:extLst>
                <a:ext uri="{FF2B5EF4-FFF2-40B4-BE49-F238E27FC236}">
                  <a16:creationId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47764" y="3068960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개에 똑같이 나누어 담으면 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상자에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개씩 담을 수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있습니다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72327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70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클릭 시 풀이 팝업 창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클릭 시 정답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2642407" y="2409625"/>
            <a:ext cx="784932" cy="510095"/>
            <a:chOff x="3349457" y="4036173"/>
            <a:chExt cx="784932" cy="510095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3349457" y="4213673"/>
              <a:ext cx="600199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16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3542507" y="2428324"/>
            <a:ext cx="518393" cy="510095"/>
            <a:chOff x="3615996" y="4036173"/>
            <a:chExt cx="518393" cy="510095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4190579" y="2422285"/>
            <a:ext cx="518393" cy="510095"/>
            <a:chOff x="3615996" y="4036173"/>
            <a:chExt cx="518393" cy="510095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3615996" y="4213673"/>
              <a:ext cx="338796" cy="3325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389" y="4036173"/>
              <a:ext cx="360000" cy="355000"/>
            </a:xfrm>
            <a:prstGeom prst="rect">
              <a:avLst/>
            </a:prstGeom>
          </p:spPr>
        </p:pic>
      </p:grp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9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887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36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담으려면 한 상자에 몇 개씩 담아야 하는지 구해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9" y="1007440"/>
            <a:ext cx="518031" cy="3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5847717" y="1481221"/>
            <a:ext cx="521274" cy="255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390986" y="1481221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43"/>
          <p:cNvSpPr txBox="1"/>
          <p:nvPr/>
        </p:nvSpPr>
        <p:spPr>
          <a:xfrm>
            <a:off x="389043" y="1928155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나타내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800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2642407" y="2587125"/>
            <a:ext cx="600199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542507" y="2605824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4190579" y="2599785"/>
            <a:ext cx="338796" cy="3325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78197" y="247512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830539" y="249382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C2CB6A9-0C64-42ED-9788-4C1A21DD3738}"/>
              </a:ext>
            </a:extLst>
          </p:cNvPr>
          <p:cNvGrpSpPr/>
          <p:nvPr/>
        </p:nvGrpSpPr>
        <p:grpSpPr>
          <a:xfrm>
            <a:off x="287524" y="2618910"/>
            <a:ext cx="6667165" cy="2646294"/>
            <a:chOff x="192745" y="975394"/>
            <a:chExt cx="6667165" cy="264629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8CB84CE-0C0D-4308-83EA-F6B9A6398742}"/>
                </a:ext>
              </a:extLst>
            </p:cNvPr>
            <p:cNvSpPr/>
            <p:nvPr/>
          </p:nvSpPr>
          <p:spPr>
            <a:xfrm>
              <a:off x="192745" y="1137412"/>
              <a:ext cx="6667165" cy="22937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67">
              <a:extLst>
                <a:ext uri="{FF2B5EF4-FFF2-40B4-BE49-F238E27FC236}">
                  <a16:creationId xmlns:a16="http://schemas.microsoft.com/office/drawing/2014/main" id="{6597602A-1E44-4D67-A20D-8AB154B38945}"/>
                </a:ext>
              </a:extLst>
            </p:cNvPr>
            <p:cNvSpPr/>
            <p:nvPr/>
          </p:nvSpPr>
          <p:spPr>
            <a:xfrm>
              <a:off x="332840" y="975394"/>
              <a:ext cx="561114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id="{A9229DE7-69D5-4F5E-BD46-171758C0E448}"/>
                </a:ext>
              </a:extLst>
            </p:cNvPr>
            <p:cNvSpPr/>
            <p:nvPr/>
          </p:nvSpPr>
          <p:spPr>
            <a:xfrm flipH="1" flipV="1">
              <a:off x="5171629" y="3433581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667955" y="3104964"/>
            <a:ext cx="42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나타내면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800" dirty="0">
                <a:latin typeface="+mn-ea"/>
              </a:rPr>
              <a:t>÷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4=4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56" y="320833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5884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3_1_9_01.png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한대희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3-1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지도서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6984268" y="1022539"/>
            <a:ext cx="2159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미니 팝업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창화면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2540"/>
            <a:ext cx="1518324" cy="188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4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532" y="1592796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똑같이 </a:t>
            </a:r>
            <a:r>
              <a:rPr lang="ko-KR" altLang="en-US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나누어 볼까요</a:t>
            </a:r>
            <a:r>
              <a:rPr lang="en-US" altLang="ko-KR" sz="1900" b="1" spc="-150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en-US" altLang="ko-KR" sz="1900" b="1" spc="-150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3" name="타원 42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15599" y="2204864"/>
            <a:ext cx="6001662" cy="31614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018371" y="1052736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1534779" y="4499361"/>
            <a:ext cx="699889" cy="403915"/>
            <a:chOff x="2559672" y="854955"/>
            <a:chExt cx="827878" cy="477778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672" y="854955"/>
              <a:ext cx="786497" cy="47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2566729" y="897161"/>
              <a:ext cx="820821" cy="40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읽기</a:t>
              </a:r>
              <a:endPara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 bwMode="auto">
          <a:xfrm>
            <a:off x="2089225" y="4499361"/>
            <a:ext cx="3526891" cy="4058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나누기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149218" y="3134887"/>
            <a:ext cx="1840145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75" y="2946585"/>
            <a:ext cx="360000" cy="355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 bwMode="auto">
          <a:xfrm>
            <a:off x="3133379" y="3134887"/>
            <a:ext cx="1371961" cy="3467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31" y="2946585"/>
            <a:ext cx="360000" cy="355000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 bwMode="auto">
          <a:xfrm>
            <a:off x="3968008" y="3876325"/>
            <a:ext cx="428112" cy="3532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7" y="3658180"/>
            <a:ext cx="360000" cy="35500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35596" y="2231902"/>
            <a:ext cx="5004556" cy="58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로 나누면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이 됩니다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8" y="391574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22723" y="3794231"/>
            <a:ext cx="1263500" cy="1110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57115" y="36796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5" y="25919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223231" y="3861292"/>
            <a:ext cx="18462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12 ÷ 4 = 3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049498" y="3546740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1353" y="353511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2565529" y="35042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49529" y="3908656"/>
            <a:ext cx="1229028" cy="366468"/>
          </a:xfrm>
          <a:prstGeom prst="round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7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64687" y="2780928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83" y="291988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suh_h_0301_03_0203_302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2" y="3609021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56" y="3609020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53"/>
          <p:cNvSpPr txBox="1"/>
          <p:nvPr/>
        </p:nvSpPr>
        <p:spPr>
          <a:xfrm>
            <a:off x="2315549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60~63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31" name="TextBox 53"/>
          <p:cNvSpPr txBox="1"/>
          <p:nvPr/>
        </p:nvSpPr>
        <p:spPr>
          <a:xfrm>
            <a:off x="4722831" y="3640556"/>
            <a:ext cx="1109309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44~45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493818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3130118" y="3745426"/>
            <a:ext cx="4101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783" y="3537012"/>
            <a:ext cx="360000" cy="35500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/>
          <p:cNvSpPr/>
          <p:nvPr/>
        </p:nvSpPr>
        <p:spPr>
          <a:xfrm>
            <a:off x="4746657" y="50451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452713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9414" y="2204864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됩니까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303446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491880" y="3754582"/>
            <a:ext cx="33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251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3" y="2277794"/>
            <a:ext cx="3851577" cy="111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455748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59559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100" y="3477778"/>
            <a:ext cx="518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명이 몇 장씩 가지게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되나요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?       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2" y="3586192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3406172"/>
            <a:ext cx="450273" cy="44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99992" y="3248980"/>
            <a:ext cx="732944" cy="553236"/>
            <a:chOff x="2475948" y="2009118"/>
            <a:chExt cx="732944" cy="553236"/>
          </a:xfrm>
        </p:grpSpPr>
        <p:sp>
          <p:nvSpPr>
            <p:cNvPr id="99" name="직사각형 98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2600982" y="5281054"/>
            <a:ext cx="1800828" cy="239260"/>
            <a:chOff x="319554" y="1245924"/>
            <a:chExt cx="2636592" cy="423864"/>
          </a:xfrm>
        </p:grpSpPr>
        <p:pic>
          <p:nvPicPr>
            <p:cNvPr id="115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4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46" name="직각 삼각형 45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TextBox 55"/>
          <p:cNvSpPr txBox="1"/>
          <p:nvPr/>
        </p:nvSpPr>
        <p:spPr>
          <a:xfrm>
            <a:off x="477880" y="3113920"/>
            <a:ext cx="625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명이 똑같이 나누었을 때 한 명이 가지게 되는 색종이의 수는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장입니다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92" y="3202670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0459" y="3760251"/>
            <a:ext cx="4017104" cy="1131570"/>
            <a:chOff x="5396844" y="1703825"/>
            <a:chExt cx="4017104" cy="1131570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840" y="1703825"/>
              <a:ext cx="3908108" cy="113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모서리가 둥근 직사각형 56"/>
            <p:cNvSpPr/>
            <p:nvPr/>
          </p:nvSpPr>
          <p:spPr>
            <a:xfrm>
              <a:off x="5396844" y="187402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5396844" y="2332247"/>
              <a:ext cx="3962600" cy="40166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823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타원 5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107504" y="1844824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1942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)3-1-3(2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5227030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02232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개를 넷이서 똑같이 나누어 먹으려고 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74" y="1844824"/>
            <a:ext cx="360000" cy="355000"/>
          </a:xfrm>
          <a:prstGeom prst="rect">
            <a:avLst/>
          </a:prstGeom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44476" y="14531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439038" y="40410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>
            <a:off x="277313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타원 110"/>
          <p:cNvSpPr/>
          <p:nvPr/>
        </p:nvSpPr>
        <p:spPr>
          <a:xfrm>
            <a:off x="5827887" y="50811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형성평가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정답 칸 클릭 시 정답 선이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선은 처음에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10" name="타원 109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07669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23887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056723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233622" y="426053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9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876999" y="2300679"/>
            <a:ext cx="553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나타내고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각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수가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뜻하는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것을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선으로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이어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시오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404548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_x203754792"/>
          <p:cNvSpPr>
            <a:spLocks noChangeArrowheads="1"/>
          </p:cNvSpPr>
          <p:nvPr/>
        </p:nvSpPr>
        <p:spPr bwMode="auto">
          <a:xfrm>
            <a:off x="1439888" y="4406588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6" name="_x203755752"/>
          <p:cNvSpPr>
            <a:spLocks noChangeArrowheads="1"/>
          </p:cNvSpPr>
          <p:nvPr/>
        </p:nvSpPr>
        <p:spPr bwMode="auto">
          <a:xfrm>
            <a:off x="2719990" y="4406589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7" name="_x203757032"/>
          <p:cNvSpPr>
            <a:spLocks noChangeArrowheads="1"/>
          </p:cNvSpPr>
          <p:nvPr/>
        </p:nvSpPr>
        <p:spPr bwMode="auto">
          <a:xfrm>
            <a:off x="4544923" y="4406588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V="1">
            <a:off x="2052112" y="3691594"/>
            <a:ext cx="2277745" cy="6483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2758232" y="3694768"/>
            <a:ext cx="2326640" cy="675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3551983" y="3713818"/>
            <a:ext cx="1269" cy="61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2411996" y="3038436"/>
            <a:ext cx="696144" cy="553236"/>
            <a:chOff x="2432883" y="2009118"/>
            <a:chExt cx="696144" cy="553236"/>
          </a:xfrm>
        </p:grpSpPr>
        <p:sp>
          <p:nvSpPr>
            <p:cNvPr id="110" name="직사각형 109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027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3342793" y="3050654"/>
            <a:ext cx="629443" cy="553236"/>
            <a:chOff x="2475948" y="2009118"/>
            <a:chExt cx="629443" cy="553236"/>
          </a:xfrm>
        </p:grpSpPr>
        <p:sp>
          <p:nvSpPr>
            <p:cNvPr id="114" name="직사각형 113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39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4140228" y="3050654"/>
            <a:ext cx="648032" cy="553236"/>
            <a:chOff x="2475948" y="2009118"/>
            <a:chExt cx="648032" cy="553236"/>
          </a:xfrm>
        </p:grpSpPr>
        <p:sp>
          <p:nvSpPr>
            <p:cNvPr id="127" name="직사각형 12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980" y="2009118"/>
              <a:ext cx="360000" cy="355000"/>
            </a:xfrm>
            <a:prstGeom prst="rect">
              <a:avLst/>
            </a:prstGeom>
          </p:spPr>
        </p:pic>
      </p:grpSp>
      <p:sp>
        <p:nvSpPr>
          <p:cNvPr id="137" name="직사각형 136"/>
          <p:cNvSpPr/>
          <p:nvPr/>
        </p:nvSpPr>
        <p:spPr>
          <a:xfrm>
            <a:off x="2888005" y="3159715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739854" y="3152678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664024" y="361450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3497020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/>
          <p:cNvSpPr/>
          <p:nvPr/>
        </p:nvSpPr>
        <p:spPr>
          <a:xfrm>
            <a:off x="4284204" y="3621892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1976902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492857" y="4282420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5040288" y="4298576"/>
            <a:ext cx="108012" cy="1080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/>
          <p:cNvSpPr/>
          <p:nvPr/>
        </p:nvSpPr>
        <p:spPr>
          <a:xfrm>
            <a:off x="2216456" y="30384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18477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81" y="3326695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86" y="3308831"/>
            <a:ext cx="544830" cy="53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_x203754792"/>
          <p:cNvSpPr>
            <a:spLocks noChangeArrowheads="1"/>
          </p:cNvSpPr>
          <p:nvPr/>
        </p:nvSpPr>
        <p:spPr bwMode="auto">
          <a:xfrm>
            <a:off x="1521480" y="4697637"/>
            <a:ext cx="1114108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갖는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_x203755752"/>
          <p:cNvSpPr>
            <a:spLocks noChangeArrowheads="1"/>
          </p:cNvSpPr>
          <p:nvPr/>
        </p:nvSpPr>
        <p:spPr bwMode="auto">
          <a:xfrm>
            <a:off x="2801582" y="4697638"/>
            <a:ext cx="1658938" cy="534579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사람의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_x203757032"/>
          <p:cNvSpPr>
            <a:spLocks noChangeArrowheads="1"/>
          </p:cNvSpPr>
          <p:nvPr/>
        </p:nvSpPr>
        <p:spPr bwMode="auto">
          <a:xfrm>
            <a:off x="4626515" y="4697637"/>
            <a:ext cx="1049497" cy="534580"/>
          </a:xfrm>
          <a:prstGeom prst="roundRect">
            <a:avLst>
              <a:gd name="adj" fmla="val 1000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전체 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03" name="직선 연결선 102"/>
          <p:cNvCxnSpPr>
            <a:stCxn id="7" idx="0"/>
          </p:cNvCxnSpPr>
          <p:nvPr/>
        </p:nvCxnSpPr>
        <p:spPr>
          <a:xfrm flipV="1">
            <a:off x="2078534" y="3787753"/>
            <a:ext cx="2476140" cy="909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endCxn id="9" idx="0"/>
          </p:cNvCxnSpPr>
          <p:nvPr/>
        </p:nvCxnSpPr>
        <p:spPr>
          <a:xfrm>
            <a:off x="2883405" y="3792848"/>
            <a:ext cx="2267859" cy="9047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95" idx="2"/>
            <a:endCxn id="8" idx="0"/>
          </p:cNvCxnSpPr>
          <p:nvPr/>
        </p:nvCxnSpPr>
        <p:spPr>
          <a:xfrm flipH="1">
            <a:off x="3631051" y="3861048"/>
            <a:ext cx="131045" cy="8365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607639" y="5265204"/>
            <a:ext cx="1820345" cy="244636"/>
            <a:chOff x="290979" y="2009759"/>
            <a:chExt cx="2665167" cy="433388"/>
          </a:xfrm>
        </p:grpSpPr>
        <p:pic>
          <p:nvPicPr>
            <p:cNvPr id="82" name="Picture 1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651680" y="3203040"/>
            <a:ext cx="776009" cy="553236"/>
            <a:chOff x="2432883" y="2009118"/>
            <a:chExt cx="776009" cy="553236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14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3582477" y="3215258"/>
            <a:ext cx="732944" cy="553236"/>
            <a:chOff x="2475948" y="2009118"/>
            <a:chExt cx="732944" cy="553236"/>
          </a:xfrm>
        </p:grpSpPr>
        <p:sp>
          <p:nvSpPr>
            <p:cNvPr id="102" name="직사각형 101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124" name="그룹 123"/>
          <p:cNvGrpSpPr/>
          <p:nvPr/>
        </p:nvGrpSpPr>
        <p:grpSpPr>
          <a:xfrm>
            <a:off x="4427984" y="3176972"/>
            <a:ext cx="732944" cy="553236"/>
            <a:chOff x="2475948" y="2009118"/>
            <a:chExt cx="732944" cy="553236"/>
          </a:xfrm>
        </p:grpSpPr>
        <p:sp>
          <p:nvSpPr>
            <p:cNvPr id="125" name="직사각형 124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892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79512" y="2613652"/>
            <a:ext cx="6667165" cy="2659638"/>
            <a:chOff x="179512" y="2613652"/>
            <a:chExt cx="6667165" cy="2659638"/>
          </a:xfrm>
        </p:grpSpPr>
        <p:sp>
          <p:nvSpPr>
            <p:cNvPr id="78" name="직각 삼각형 77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79512" y="2976531"/>
              <a:ext cx="6667165" cy="21086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261365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6" name="직사각형 115"/>
          <p:cNvSpPr/>
          <p:nvPr/>
        </p:nvSpPr>
        <p:spPr bwMode="auto">
          <a:xfrm>
            <a:off x="674955" y="3249762"/>
            <a:ext cx="1520781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나누어지는 수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3311860" y="3923297"/>
            <a:ext cx="353812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몫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31540" y="4392397"/>
            <a:ext cx="633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전체 색종이의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나누어지는 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색종이를 나누어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사람의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나누는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),  7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</a:t>
            </a:r>
            <a:r>
              <a:rPr lang="ko-KR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한 명이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갖는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lang="ko-KR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색종이의 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몫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입니다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5" y="4506409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7018371" y="1092168"/>
            <a:ext cx="212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990101" y="3911140"/>
            <a:ext cx="2141740" cy="4418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14  ÷  2  =  7</a:t>
            </a:r>
            <a:endParaRPr kumimoji="1" lang="ko-KR" altLang="en-US" sz="200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2375756" y="3321770"/>
            <a:ext cx="1133852" cy="3592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나누는 수</a:t>
            </a:r>
          </a:p>
        </p:txBody>
      </p:sp>
      <p:pic>
        <p:nvPicPr>
          <p:cNvPr id="146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64" y="4012613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2190903" y="3638129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3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47904" y="3633296"/>
            <a:ext cx="340492" cy="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43"/>
          <p:cNvSpPr txBox="1"/>
          <p:nvPr/>
        </p:nvSpPr>
        <p:spPr>
          <a:xfrm>
            <a:off x="644499" y="1563760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색종이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장을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명이 똑같이 나누어 가지려고 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명이 몇 장씩 가지게 되는지 구해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0361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9" y="3344231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타원 104"/>
          <p:cNvSpPr/>
          <p:nvPr/>
        </p:nvSpPr>
        <p:spPr>
          <a:xfrm>
            <a:off x="995564" y="36311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43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달걀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개를 바구니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바구니에 몇 개씩 담아야 하는지 달걀 위에 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그려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495345" y="5073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18371" y="975242"/>
            <a:ext cx="21256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단원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_2, 3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형성평가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라인 박스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손가락 약물 클릭 시 해당 정답 원이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4" name="_x43351272" descr="EMB00000df83ad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42" y="3316684"/>
            <a:ext cx="4098366" cy="580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타원 58"/>
          <p:cNvSpPr/>
          <p:nvPr/>
        </p:nvSpPr>
        <p:spPr>
          <a:xfrm>
            <a:off x="1351973" y="317063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83668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671900" y="3320988"/>
            <a:ext cx="1898393" cy="54424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2483768" y="4041068"/>
            <a:ext cx="723488" cy="553236"/>
            <a:chOff x="2432883" y="2009118"/>
            <a:chExt cx="723488" cy="553236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2432883" y="2197224"/>
              <a:ext cx="496277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37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6" name="그룹 95"/>
          <p:cNvGrpSpPr/>
          <p:nvPr/>
        </p:nvGrpSpPr>
        <p:grpSpPr>
          <a:xfrm>
            <a:off x="3414565" y="4053286"/>
            <a:ext cx="620783" cy="553236"/>
            <a:chOff x="2475948" y="2009118"/>
            <a:chExt cx="620783" cy="553236"/>
          </a:xfrm>
        </p:grpSpPr>
        <p:sp>
          <p:nvSpPr>
            <p:cNvPr id="97" name="직사각형 96"/>
            <p:cNvSpPr/>
            <p:nvPr/>
          </p:nvSpPr>
          <p:spPr bwMode="auto">
            <a:xfrm>
              <a:off x="2475948" y="2197224"/>
              <a:ext cx="410146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6731" y="2009118"/>
              <a:ext cx="360000" cy="3550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4260072" y="4063892"/>
            <a:ext cx="603368" cy="530412"/>
            <a:chOff x="2475948" y="2058010"/>
            <a:chExt cx="603368" cy="530412"/>
          </a:xfrm>
        </p:grpSpPr>
        <p:sp>
          <p:nvSpPr>
            <p:cNvPr id="101" name="직사각형 100"/>
            <p:cNvSpPr/>
            <p:nvPr/>
          </p:nvSpPr>
          <p:spPr bwMode="auto">
            <a:xfrm>
              <a:off x="2475948" y="2235470"/>
              <a:ext cx="410146" cy="35295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9316" y="2058010"/>
              <a:ext cx="360000" cy="355000"/>
            </a:xfrm>
            <a:prstGeom prst="rect">
              <a:avLst/>
            </a:prstGeom>
          </p:spPr>
        </p:pic>
      </p:grpSp>
      <p:sp>
        <p:nvSpPr>
          <p:cNvPr id="60" name="직사각형 59"/>
          <p:cNvSpPr/>
          <p:nvPr/>
        </p:nvSpPr>
        <p:spPr>
          <a:xfrm>
            <a:off x="2983322" y="4164319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÷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51078" y="4157282"/>
            <a:ext cx="436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60" y="1932510"/>
            <a:ext cx="340144" cy="31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01" y="3046517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208" y="305201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1851057" y="2943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99414" y="2636912"/>
            <a:ext cx="518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나타내 보시오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" y="2735494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953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018371" y="1092168"/>
            <a:ext cx="21256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https://cdata2.tsherpa.co.kr/tsherpa/MultiMedia/Flash/2020/curri/index.html?flashxmlnum=jmp1130&amp;classa=A8-C1-31-MM-MM-04-04-02-0-0-0-0&amp;classno=MM_31_04/suh_0301_03_0002/suh_0301_03_0002_401_1.html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빨간색 표시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 bwMode="auto">
          <a:xfrm>
            <a:off x="3131840" y="4540034"/>
            <a:ext cx="52559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6" y="4367599"/>
            <a:ext cx="360000" cy="355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99892" y="4545124"/>
            <a:ext cx="4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1830203" y="23255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7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풍선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개를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명에게 똑같이 나누어 주려면 한 명에게 몇 개씩 나누어 주어야 하는지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038558" y="4540034"/>
            <a:ext cx="829328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612" y="4367599"/>
            <a:ext cx="360000" cy="355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79512" y="3931146"/>
            <a:ext cx="6667165" cy="1342144"/>
            <a:chOff x="179512" y="3931146"/>
            <a:chExt cx="6667165" cy="1342144"/>
          </a:xfrm>
        </p:grpSpPr>
        <p:sp>
          <p:nvSpPr>
            <p:cNvPr id="37" name="직각 삼각형 36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79512" y="4293095"/>
              <a:ext cx="6667165" cy="79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21÷7=3(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2" y="3931146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911" y="2391729"/>
            <a:ext cx="3015792" cy="190136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2042911" y="2391729"/>
            <a:ext cx="2837441" cy="641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058595" y="3039802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051720" y="3645024"/>
            <a:ext cx="2837441" cy="599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3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827887" y="50696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43" y="318027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23" y="311677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53"/>
          <p:cNvSpPr txBox="1"/>
          <p:nvPr/>
        </p:nvSpPr>
        <p:spPr>
          <a:xfrm>
            <a:off x="4896036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591594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개를 상자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개에 똑같이 나누어 담으려고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상자에 사과를 몇 개씩 담아야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305781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299875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4" name="직선 연결선 73"/>
          <p:cNvCxnSpPr/>
          <p:nvPr/>
        </p:nvCxnSpPr>
        <p:spPr bwMode="auto">
          <a:xfrm>
            <a:off x="667914" y="2233704"/>
            <a:ext cx="473168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6408204" y="1973260"/>
            <a:ext cx="2160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/>
          <p:nvPr/>
        </p:nvCxnSpPr>
        <p:spPr bwMode="auto">
          <a:xfrm>
            <a:off x="646326" y="1945672"/>
            <a:ext cx="565585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025698" y="4142727"/>
            <a:ext cx="2911582" cy="37613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51" name="직각 삼각형 50"/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사과가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 있고 이를 상자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개에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36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6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나눗셈 식을 쓸 수 있습니다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36÷6=6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상자에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담아야 합니다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3241752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40" y="3241752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46"/>
          <p:cNvSpPr txBox="1"/>
          <p:nvPr/>
        </p:nvSpPr>
        <p:spPr>
          <a:xfrm>
            <a:off x="1981473" y="3274966"/>
            <a:ext cx="148181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36÷6=6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51"/>
          <p:cNvSpPr txBox="1"/>
          <p:nvPr/>
        </p:nvSpPr>
        <p:spPr>
          <a:xfrm>
            <a:off x="4605831" y="3241316"/>
            <a:ext cx="5088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53"/>
          <p:cNvSpPr txBox="1"/>
          <p:nvPr/>
        </p:nvSpPr>
        <p:spPr>
          <a:xfrm>
            <a:off x="4918919" y="3245637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235124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2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2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- 1,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 번호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787051" y="5018588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3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÷3=6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691680" y="2511368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98284" y="2525987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20915" y="2519664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691680" y="3068960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898284" y="3083579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4120915" y="3077256"/>
            <a:ext cx="1180401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8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7018371" y="1092168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 시 이미지에 빨간색 표시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안 보임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이너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9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53"/>
          <p:cNvSpPr txBox="1"/>
          <p:nvPr/>
        </p:nvSpPr>
        <p:spPr>
          <a:xfrm>
            <a:off x="3874803" y="396314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타원 93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42" y="4060541"/>
            <a:ext cx="152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55" y="5276345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71" y="534981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02" y="5343535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59" y="527634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306955" y="2499786"/>
            <a:ext cx="263173" cy="25775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88" y="525020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92" y="525020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9802" y="5333199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0327" y="533610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02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3844" y="692696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3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533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4476" y="8727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" y="1556463"/>
            <a:ext cx="6904457" cy="370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47964" y="1662932"/>
            <a:ext cx="1404156" cy="6892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43"/>
          <p:cNvSpPr txBox="1"/>
          <p:nvPr/>
        </p:nvSpPr>
        <p:spPr>
          <a:xfrm>
            <a:off x="4244780" y="1720144"/>
            <a:ext cx="14785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한 명이 몇 개씩 먹게 될까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4" name="타원 33"/>
          <p:cNvSpPr/>
          <p:nvPr/>
        </p:nvSpPr>
        <p:spPr>
          <a:xfrm>
            <a:off x="788160" y="1690142"/>
            <a:ext cx="1699029" cy="75812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43"/>
          <p:cNvSpPr txBox="1"/>
          <p:nvPr/>
        </p:nvSpPr>
        <p:spPr>
          <a:xfrm>
            <a:off x="766746" y="1772488"/>
            <a:ext cx="17890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과자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개를 넷이서 똑같이 나누어 먹자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3957793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1259632" y="4614749"/>
            <a:ext cx="230050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개에 담을 때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1880" y="394958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3789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3"/>
          <p:cNvSpPr txBox="1"/>
          <p:nvPr/>
        </p:nvSpPr>
        <p:spPr>
          <a:xfrm>
            <a:off x="3923928" y="395390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7" name="TextBox 51"/>
          <p:cNvSpPr txBox="1"/>
          <p:nvPr/>
        </p:nvSpPr>
        <p:spPr>
          <a:xfrm>
            <a:off x="3491880" y="4633661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29" y="44731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3"/>
          <p:cNvSpPr txBox="1"/>
          <p:nvPr/>
        </p:nvSpPr>
        <p:spPr>
          <a:xfrm>
            <a:off x="3923928" y="4637982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7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3" y="3957793"/>
            <a:ext cx="359949" cy="35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4" y="4620590"/>
            <a:ext cx="359949" cy="3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2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59669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사탕을 접시에 똑같이 나누어 담으려고 합니다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접시의 수에 따라 담을 수 있는 사탕의 수를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495270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16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÷9=2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 한 접시에 </a:t>
              </a:r>
              <a:r>
                <a: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개씩 담을 수 있습니다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/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42" y="2318703"/>
            <a:ext cx="4141326" cy="1506341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691680" y="2511368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91680" y="3068960"/>
            <a:ext cx="3636404" cy="542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4359962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6660" y="50686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5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5"/>
              </a:rPr>
              <a:t>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4824028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0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공책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권을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명에게 나누어 주려고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한 명에게 몇 권씩 주어야 하는지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32" y="5232209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33" y="2138762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53" y="2132856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4" name="직선 연결선 53"/>
          <p:cNvCxnSpPr/>
          <p:nvPr/>
        </p:nvCxnSpPr>
        <p:spPr bwMode="auto">
          <a:xfrm>
            <a:off x="667914" y="2233704"/>
            <a:ext cx="285315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>
            <a:off x="5180120" y="1973260"/>
            <a:ext cx="144410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6326" y="1945672"/>
            <a:ext cx="4357722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87" y="4490081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141" y="4490081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46"/>
          <p:cNvSpPr txBox="1"/>
          <p:nvPr/>
        </p:nvSpPr>
        <p:spPr>
          <a:xfrm>
            <a:off x="1814573" y="4523295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20÷4=5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16" y="442860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51"/>
          <p:cNvSpPr txBox="1"/>
          <p:nvPr/>
        </p:nvSpPr>
        <p:spPr>
          <a:xfrm>
            <a:off x="4438932" y="4489645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53" y="43651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53"/>
          <p:cNvSpPr txBox="1"/>
          <p:nvPr/>
        </p:nvSpPr>
        <p:spPr>
          <a:xfrm>
            <a:off x="5014995" y="4493966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108" y="2529267"/>
            <a:ext cx="2791538" cy="1809768"/>
          </a:xfrm>
          <a:prstGeom prst="rect">
            <a:avLst/>
          </a:prstGeom>
        </p:spPr>
      </p:pic>
      <p:sp>
        <p:nvSpPr>
          <p:cNvPr id="41" name="TextBox 68"/>
          <p:cNvSpPr txBox="1"/>
          <p:nvPr/>
        </p:nvSpPr>
        <p:spPr>
          <a:xfrm>
            <a:off x="7056276" y="1016373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482565" y="3715122"/>
            <a:ext cx="6061059" cy="1558168"/>
            <a:chOff x="482565" y="3715122"/>
            <a:chExt cx="6061059" cy="1558168"/>
          </a:xfrm>
        </p:grpSpPr>
        <p:sp>
          <p:nvSpPr>
            <p:cNvPr id="43" name="직각 삼각형 42"/>
            <p:cNvSpPr/>
            <p:nvPr/>
          </p:nvSpPr>
          <p:spPr>
            <a:xfrm flipH="1" flipV="1">
              <a:off x="5043572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2565" y="4081835"/>
              <a:ext cx="6061059" cy="10033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algn="just"/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공책이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 있고 이를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명에게 똑같이 나누려면 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 나누어지는 수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4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을 나누는 수로 </a:t>
              </a:r>
              <a:r>
                <a:rPr lang="ko-KR" altLang="en-US" sz="1600" spc="-150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나눗셈식을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쓸 수 있습니다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180000" algn="just"/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20÷4=5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이므로 한 명에 </a:t>
              </a:r>
              <a:r>
                <a:rPr lang="en-US" altLang="ko-KR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sz="1600" spc="-15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권씩 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주어야 합니다</a:t>
              </a:r>
              <a:r>
                <a:rPr lang="en-US" altLang="ko-KR" sz="16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600" spc="-1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81" y="3715122"/>
              <a:ext cx="9810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792010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" y="4256416"/>
            <a:ext cx="139857" cy="1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148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98" y="523371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120831" y="2278204"/>
            <a:ext cx="50713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42÷6=7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과 같은 식을               이라 하고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                  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라고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읽습니다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이때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으로 나눈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42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                 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은               라고 합니다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033240" y="2208492"/>
            <a:ext cx="5300114" cy="20486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018371" y="1092168"/>
            <a:ext cx="21256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3"/>
              </a:rPr>
              <a:t>https://cdata2.tsherpa.co.kr/tsherpa/MultiMedia/Flash/2020/curri/index.html?flashxmlnum=jmp1130&amp;classa=A8-C1-31-MM-MM-04-02-04-0-0-0-0&amp;classno=MM_31_04/suh_0301_01_0004/suh_0301_01_0004_401_1.html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동일 효과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네모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네모칸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정답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60389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</a:t>
            </a:r>
            <a:r>
              <a:rPr kumimoji="0" lang="ko-KR" altLang="en-US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안에 알맞은 말을 써넣으시오</a:t>
            </a:r>
            <a:r>
              <a:rPr kumimoji="0" lang="en-US" altLang="ko-KR" sz="19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타원 122"/>
          <p:cNvSpPr/>
          <p:nvPr/>
        </p:nvSpPr>
        <p:spPr>
          <a:xfrm>
            <a:off x="971053" y="21522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127115" y="494087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suh_h_0301_03_0203_401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51"/>
          <p:cNvSpPr txBox="1"/>
          <p:nvPr/>
        </p:nvSpPr>
        <p:spPr>
          <a:xfrm>
            <a:off x="3731081" y="2348880"/>
            <a:ext cx="1115341" cy="382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나눗셈식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89" y="220302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51"/>
          <p:cNvSpPr txBox="1"/>
          <p:nvPr/>
        </p:nvSpPr>
        <p:spPr>
          <a:xfrm>
            <a:off x="1331640" y="2808567"/>
            <a:ext cx="30963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 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나누기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같습니다</a:t>
            </a: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23" y="266271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51"/>
          <p:cNvSpPr txBox="1"/>
          <p:nvPr/>
        </p:nvSpPr>
        <p:spPr>
          <a:xfrm>
            <a:off x="4166720" y="3218302"/>
            <a:ext cx="3338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79" y="309376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51"/>
          <p:cNvSpPr txBox="1"/>
          <p:nvPr/>
        </p:nvSpPr>
        <p:spPr>
          <a:xfrm>
            <a:off x="1226611" y="3703941"/>
            <a:ext cx="16505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나누어지는 수</a:t>
            </a:r>
          </a:p>
        </p:txBody>
      </p:sp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01" y="357940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51"/>
          <p:cNvSpPr txBox="1"/>
          <p:nvPr/>
        </p:nvSpPr>
        <p:spPr>
          <a:xfrm>
            <a:off x="3491880" y="3707740"/>
            <a:ext cx="11968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나누는 수</a:t>
            </a:r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54" y="35531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69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친구가 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5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 bwMode="auto">
          <a:xfrm>
            <a:off x="3916115" y="2382364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명이 과자를 몇 개씩 먹게 되는지 궁금해합니다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204864"/>
            <a:ext cx="360000" cy="355000"/>
          </a:xfrm>
          <a:prstGeom prst="rect">
            <a:avLst/>
          </a:prstGeom>
        </p:spPr>
      </p:pic>
      <p:sp>
        <p:nvSpPr>
          <p:cNvPr id="3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타원 65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8" name="타원 6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07504" y="1700807"/>
            <a:ext cx="3648381" cy="2934179"/>
            <a:chOff x="107504" y="1700807"/>
            <a:chExt cx="3648381" cy="2934179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25" y="1700807"/>
              <a:ext cx="3506575" cy="2934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타원 38"/>
            <p:cNvSpPr/>
            <p:nvPr/>
          </p:nvSpPr>
          <p:spPr>
            <a:xfrm>
              <a:off x="2519772" y="1700808"/>
              <a:ext cx="1160459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3"/>
            <p:cNvSpPr txBox="1"/>
            <p:nvPr/>
          </p:nvSpPr>
          <p:spPr>
            <a:xfrm>
              <a:off x="2411760" y="1844824"/>
              <a:ext cx="1344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한 명이 몇 개씩 먹게 될까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58" name="타원 57"/>
            <p:cNvSpPr/>
            <p:nvPr/>
          </p:nvSpPr>
          <p:spPr>
            <a:xfrm>
              <a:off x="215516" y="1700808"/>
              <a:ext cx="1404156" cy="758120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107504" y="1808820"/>
              <a:ext cx="16263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과자 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lang="ko-KR" altLang="en-US" sz="1400" spc="-150" dirty="0" smtClean="0">
                  <a:latin typeface="맑은 고딕" pitchFamily="50" charset="-127"/>
                  <a:ea typeface="맑은 고딕" pitchFamily="50" charset="-127"/>
                </a:rPr>
                <a:t>개를 넷이서 똑같이 나누어 먹자</a:t>
              </a:r>
              <a:r>
                <a:rPr lang="en-US" altLang="ko-KR" sz="14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68" y="4331189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명이 모두 과자를 먹고 싶어 합니다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어떻게 해야 할까요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6343322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318870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792609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760632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43896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219444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3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 bwMode="auto">
          <a:xfrm>
            <a:off x="3916115" y="2345879"/>
            <a:ext cx="2974460" cy="7946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똑같이 나누어 먹어야 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2168379"/>
            <a:ext cx="360000" cy="355000"/>
          </a:xfrm>
          <a:prstGeom prst="rect">
            <a:avLst/>
          </a:prstGeom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16115" y="3246460"/>
            <a:ext cx="2974460" cy="10073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똑같이 나누어 담은 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한 사람당 접시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개에 담긴 과자를 먹습니다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974" y="3068960"/>
            <a:ext cx="360000" cy="355000"/>
          </a:xfrm>
          <a:prstGeom prst="rect">
            <a:avLst/>
          </a:prstGeom>
        </p:spPr>
      </p:pic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101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참고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타원 45"/>
          <p:cNvSpPr/>
          <p:nvPr/>
        </p:nvSpPr>
        <p:spPr>
          <a:xfrm>
            <a:off x="3783220" y="22376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똑같이 나누어 주는 나눗셈을 이해할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 줄로 작성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16886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빨간색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파란색 필기도구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420888"/>
            <a:ext cx="58338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구체물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조작을 통하여 수를 똑같이 나누어 한 부분의 크기를 알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52890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2519" y="306896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나누어 주는 상황을 </a:t>
            </a:r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나눗셈식으로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나타낼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17697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/>
          <p:cNvSpPr/>
          <p:nvPr/>
        </p:nvSpPr>
        <p:spPr>
          <a:xfrm>
            <a:off x="482505" y="32388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한 명이 과자를 몇 개씩 먹게 되는지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과자를 넷으로 똑같이 나누어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2901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395524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363547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846811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822359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932040" y="1024792"/>
            <a:ext cx="1013650" cy="254406"/>
            <a:chOff x="5253413" y="2035940"/>
            <a:chExt cx="1226799" cy="30790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165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5674090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30907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3_1_3_01.png / 3_1_3_cookie.sgv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\app\resource\contents\lesson03\ops\3\images\3_1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타원 96"/>
          <p:cNvSpPr/>
          <p:nvPr/>
        </p:nvSpPr>
        <p:spPr>
          <a:xfrm>
            <a:off x="5866486" y="8819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#4-1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#3-3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4-3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4-4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회색 처리되고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과자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suh_h_0301_03_0203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나눗셈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0203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똑같이 나누어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(1)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9395"/>
            <a:ext cx="6549422" cy="51954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3" y="2996952"/>
            <a:ext cx="6258486" cy="13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36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63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88" y="3339922"/>
            <a:ext cx="245472" cy="33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5660763" y="50913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53" y="4050111"/>
            <a:ext cx="1864643" cy="38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1604464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154" y="2369395"/>
            <a:ext cx="1545848" cy="5195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432527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081676" y="3095875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598563" y="3136963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103915" y="3157914"/>
            <a:ext cx="51926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1002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49817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119981" y="2407837"/>
            <a:ext cx="1623788" cy="4426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99810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661371" y="2154176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22916" y="2155087"/>
            <a:ext cx="5413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#4-4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/>
          <a:srcRect t="-1" r="82773" b="-917"/>
          <a:stretch/>
        </p:blipFill>
        <p:spPr>
          <a:xfrm>
            <a:off x="7761075" y="2620557"/>
            <a:ext cx="635058" cy="2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44266</TotalTime>
  <Words>4261</Words>
  <Application>Microsoft Office PowerPoint</Application>
  <PresentationFormat>화면 슬라이드 쇼(4:3)</PresentationFormat>
  <Paragraphs>1477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HY궁서B</vt:lpstr>
      <vt:lpstr>굴림</vt:lpstr>
      <vt:lpstr>돋움</vt:lpstr>
      <vt:lpstr>맑은 고딕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LG</cp:lastModifiedBy>
  <cp:revision>8070</cp:revision>
  <cp:lastPrinted>2021-12-20T01:30:02Z</cp:lastPrinted>
  <dcterms:created xsi:type="dcterms:W3CDTF">2008-07-15T12:19:11Z</dcterms:created>
  <dcterms:modified xsi:type="dcterms:W3CDTF">2022-02-13T05:02:03Z</dcterms:modified>
</cp:coreProperties>
</file>